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4104-AD31-4070-B157-64CEBA190562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104-3F31-42F5-8CE5-AF32914196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6407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4104-AD31-4070-B157-64CEBA190562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104-3F31-42F5-8CE5-AF32914196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140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4104-AD31-4070-B157-64CEBA190562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104-3F31-42F5-8CE5-AF32914196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3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4104-AD31-4070-B157-64CEBA190562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104-3F31-42F5-8CE5-AF32914196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507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4104-AD31-4070-B157-64CEBA190562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104-3F31-42F5-8CE5-AF32914196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9525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4104-AD31-4070-B157-64CEBA190562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104-3F31-42F5-8CE5-AF32914196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4549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4104-AD31-4070-B157-64CEBA190562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104-3F31-42F5-8CE5-AF32914196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722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4104-AD31-4070-B157-64CEBA190562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104-3F31-42F5-8CE5-AF32914196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393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4104-AD31-4070-B157-64CEBA190562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104-3F31-42F5-8CE5-AF32914196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168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4104-AD31-4070-B157-64CEBA190562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104-3F31-42F5-8CE5-AF32914196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3502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4104-AD31-4070-B157-64CEBA190562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104-3F31-42F5-8CE5-AF32914196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0852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84104-AD31-4070-B157-64CEBA190562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6D104-3F31-42F5-8CE5-AF32914196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086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18" r="5512" b="69600"/>
          <a:stretch/>
        </p:blipFill>
        <p:spPr>
          <a:xfrm rot="5400000">
            <a:off x="9009864" y="2363466"/>
            <a:ext cx="4192839" cy="215516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437" r="65123"/>
          <a:stretch/>
        </p:blipFill>
        <p:spPr>
          <a:xfrm>
            <a:off x="0" y="3493698"/>
            <a:ext cx="4157932" cy="3364302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759124" y="142834"/>
            <a:ext cx="106971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5600" dirty="0" smtClean="0">
                <a:solidFill>
                  <a:srgbClr val="00B050"/>
                </a:solidFill>
                <a:latin typeface="Teva Sans" panose="020B0604030202020203" pitchFamily="34" charset="0"/>
              </a:rPr>
              <a:t>Patiëntenkaart voor methotrexaat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759123" y="1105567"/>
            <a:ext cx="1069715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latin typeface="Teva Sans" panose="020B0604030202020203" pitchFamily="34" charset="0"/>
              </a:rPr>
              <a:t>Deze patiëntenkaart is alleen bedoeld voor patiënten die een methotrexaat bevattend geneesmiddel gebruiken voor artritis of psoriasis.</a:t>
            </a:r>
          </a:p>
          <a:p>
            <a:endParaRPr lang="nl-NL" sz="2400" dirty="0" smtClean="0">
              <a:latin typeface="Teva Sans" panose="020B0604030202020203" pitchFamily="34" charset="0"/>
            </a:endParaRPr>
          </a:p>
          <a:p>
            <a:endParaRPr lang="nl-NL" sz="2400" dirty="0">
              <a:latin typeface="Teva Sans" panose="020B0604030202020203" pitchFamily="34" charset="0"/>
            </a:endParaRPr>
          </a:p>
          <a:p>
            <a:r>
              <a:rPr lang="nl-NL" sz="2400" dirty="0" smtClean="0">
                <a:latin typeface="Teva Sans" panose="020B0604030202020203" pitchFamily="34" charset="0"/>
              </a:rPr>
              <a:t>U mag methotrexaat </a:t>
            </a:r>
            <a:r>
              <a:rPr lang="nl-NL" sz="2400" b="1" dirty="0" smtClean="0">
                <a:latin typeface="Teva Sans" panose="020B0604030202020203" pitchFamily="34" charset="0"/>
              </a:rPr>
              <a:t>slechts 1 keer per week</a:t>
            </a:r>
            <a:r>
              <a:rPr lang="nl-NL" sz="2400" dirty="0" smtClean="0">
                <a:latin typeface="Teva Sans" panose="020B0604030202020203" pitchFamily="34" charset="0"/>
              </a:rPr>
              <a:t> gebruiken. </a:t>
            </a:r>
          </a:p>
          <a:p>
            <a:endParaRPr lang="nl-NL" sz="2400" i="1" dirty="0" smtClean="0">
              <a:latin typeface="Teva Sans" panose="020B0604030202020203" pitchFamily="34" charset="0"/>
            </a:endParaRPr>
          </a:p>
          <a:p>
            <a:endParaRPr lang="nl-NL" sz="2400" i="1" dirty="0" smtClean="0">
              <a:latin typeface="Teva Sans" panose="020B0604030202020203" pitchFamily="34" charset="0"/>
            </a:endParaRPr>
          </a:p>
          <a:p>
            <a:endParaRPr lang="nl-NL" sz="2400" i="1" dirty="0">
              <a:latin typeface="Teva Sans" panose="020B0604030202020203" pitchFamily="34" charset="0"/>
            </a:endParaRPr>
          </a:p>
          <a:p>
            <a:endParaRPr lang="nl-NL" sz="2400" i="1" dirty="0" smtClean="0">
              <a:latin typeface="Teva Sans" panose="020B0604030202020203" pitchFamily="34" charset="0"/>
            </a:endParaRPr>
          </a:p>
          <a:p>
            <a:endParaRPr lang="nl-NL" sz="2400" i="1" dirty="0" smtClean="0">
              <a:latin typeface="Teva Sans" panose="020B0604030202020203" pitchFamily="34" charset="0"/>
            </a:endParaRPr>
          </a:p>
          <a:p>
            <a:endParaRPr lang="nl-NL" sz="2400" i="1" dirty="0">
              <a:latin typeface="Teva Sans" panose="020B0604030202020203" pitchFamily="34" charset="0"/>
            </a:endParaRPr>
          </a:p>
          <a:p>
            <a:pPr algn="r"/>
            <a:r>
              <a:rPr lang="nl-NL" sz="2400" i="1" dirty="0" smtClean="0">
                <a:latin typeface="Teva Sans" panose="020B0604030202020203" pitchFamily="34" charset="0"/>
              </a:rPr>
              <a:t>Lees voor meer informatie de bijsluiter in de verpakking. </a:t>
            </a:r>
            <a:r>
              <a:rPr lang="nl-NL" sz="2400" dirty="0" smtClean="0">
                <a:latin typeface="Teva Sans" panose="020B0604030202020203" pitchFamily="34" charset="0"/>
              </a:rPr>
              <a:t> </a:t>
            </a:r>
            <a:endParaRPr lang="nl-NL" sz="2400" dirty="0">
              <a:latin typeface="Teva Sans" panose="020B0604030202020203" pitchFamily="34" charset="0"/>
            </a:endParaRP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" t="4908" r="81323" b="84019"/>
          <a:stretch/>
        </p:blipFill>
        <p:spPr>
          <a:xfrm>
            <a:off x="10144664" y="5982919"/>
            <a:ext cx="1934718" cy="785005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 rot="5400000">
            <a:off x="-311624" y="3622441"/>
            <a:ext cx="83869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600" dirty="0" smtClean="0">
                <a:latin typeface="Teva Sans" panose="020B0604030202020203" pitchFamily="34" charset="0"/>
              </a:rPr>
              <a:t>MTX-NL-NP-00007</a:t>
            </a:r>
            <a:endParaRPr lang="nl-NL" sz="600" dirty="0">
              <a:latin typeface="Teva Sans" panose="020B0604030202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7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18" r="5512" b="69600"/>
          <a:stretch/>
        </p:blipFill>
        <p:spPr>
          <a:xfrm rot="5400000">
            <a:off x="9009864" y="1545781"/>
            <a:ext cx="4192839" cy="215516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437" r="65123"/>
          <a:stretch/>
        </p:blipFill>
        <p:spPr>
          <a:xfrm>
            <a:off x="0" y="3493698"/>
            <a:ext cx="4157932" cy="336430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" t="4908" r="81323" b="84019"/>
          <a:stretch/>
        </p:blipFill>
        <p:spPr>
          <a:xfrm>
            <a:off x="10144664" y="5982919"/>
            <a:ext cx="1934718" cy="785005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759124" y="203223"/>
            <a:ext cx="106971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5600" dirty="0" smtClean="0">
                <a:solidFill>
                  <a:srgbClr val="00B050"/>
                </a:solidFill>
                <a:latin typeface="Teva Sans" panose="020B0604030202020203" pitchFamily="34" charset="0"/>
              </a:rPr>
              <a:t>Patiëntenkaart voor methotrexaat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759123" y="1159157"/>
            <a:ext cx="9943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latin typeface="Teva Sans" panose="020B0604030202020203" pitchFamily="34" charset="0"/>
              </a:rPr>
              <a:t>U gebruikt dit medicijn op deze dag van de week: ………………………….…………..</a:t>
            </a:r>
            <a:endParaRPr lang="nl-NL" sz="2400" dirty="0">
              <a:latin typeface="Teva Sans" panose="020B0604030202020203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759123" y="1620822"/>
            <a:ext cx="1132025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latin typeface="Teva Sans" panose="020B0604030202020203" pitchFamily="34" charset="0"/>
              </a:rPr>
              <a:t>Als u te veel van dit medicijn gebruikt kunt u last krijgen van ernstige bijwerkingen, die dodelijk kunnen zijn. Neem dan </a:t>
            </a:r>
            <a:r>
              <a:rPr lang="nl-NL" sz="2400" b="1" dirty="0" smtClean="0">
                <a:latin typeface="Teva Sans" panose="020B0604030202020203" pitchFamily="34" charset="0"/>
              </a:rPr>
              <a:t>direct</a:t>
            </a:r>
            <a:r>
              <a:rPr lang="nl-NL" sz="2400" dirty="0" smtClean="0">
                <a:latin typeface="Teva Sans" panose="020B0604030202020203" pitchFamily="34" charset="0"/>
              </a:rPr>
              <a:t> contact op met uw </a:t>
            </a:r>
            <a:r>
              <a:rPr lang="nl-NL" sz="2400" b="1" dirty="0" smtClean="0">
                <a:latin typeface="Teva Sans" panose="020B0604030202020203" pitchFamily="34" charset="0"/>
              </a:rPr>
              <a:t>arts</a:t>
            </a:r>
            <a:r>
              <a:rPr lang="nl-NL" sz="2400" dirty="0" smtClean="0">
                <a:latin typeface="Teva Sans" panose="020B0604030202020203" pitchFamily="34" charset="0"/>
              </a:rPr>
              <a:t>. </a:t>
            </a:r>
          </a:p>
          <a:p>
            <a:r>
              <a:rPr lang="nl-NL" sz="2400" dirty="0" smtClean="0">
                <a:latin typeface="Teva Sans" panose="020B0604030202020203" pitchFamily="34" charset="0"/>
              </a:rPr>
              <a:t>Klachten van een overdosis zijn: </a:t>
            </a:r>
          </a:p>
          <a:p>
            <a:pPr marL="1257300" lvl="2" indent="-342900">
              <a:buFontTx/>
              <a:buChar char="-"/>
            </a:pPr>
            <a:r>
              <a:rPr lang="nl-NL" sz="2400" dirty="0" smtClean="0">
                <a:latin typeface="Teva Sans" panose="020B0604030202020203" pitchFamily="34" charset="0"/>
              </a:rPr>
              <a:t>Keelpijn				- Koorts</a:t>
            </a:r>
          </a:p>
          <a:p>
            <a:pPr marL="1257300" lvl="2" indent="-342900">
              <a:buFontTx/>
              <a:buChar char="-"/>
            </a:pPr>
            <a:r>
              <a:rPr lang="nl-NL" sz="2400" dirty="0" smtClean="0">
                <a:latin typeface="Teva Sans" panose="020B0604030202020203" pitchFamily="34" charset="0"/>
              </a:rPr>
              <a:t>Zweertjes in de mond		- Diarree	</a:t>
            </a:r>
          </a:p>
          <a:p>
            <a:pPr marL="1257300" lvl="2" indent="-342900">
              <a:buFontTx/>
              <a:buChar char="-"/>
            </a:pPr>
            <a:r>
              <a:rPr lang="nl-NL" sz="2400" dirty="0" smtClean="0">
                <a:latin typeface="Teva Sans" panose="020B0604030202020203" pitchFamily="34" charset="0"/>
              </a:rPr>
              <a:t>Overgeven				- Huiduitslag</a:t>
            </a:r>
          </a:p>
          <a:p>
            <a:pPr marL="1257300" lvl="2" indent="-342900">
              <a:buFontTx/>
              <a:buChar char="-"/>
            </a:pPr>
            <a:r>
              <a:rPr lang="nl-NL" sz="2400" dirty="0" smtClean="0">
                <a:latin typeface="Teva Sans" panose="020B0604030202020203" pitchFamily="34" charset="0"/>
              </a:rPr>
              <a:t>Bloeden				- Zwak gevoel </a:t>
            </a:r>
          </a:p>
          <a:p>
            <a:endParaRPr lang="nl-NL" sz="2400" dirty="0">
              <a:latin typeface="Teva Sans" panose="020B0604030202020203" pitchFamily="34" charset="0"/>
            </a:endParaRPr>
          </a:p>
          <a:p>
            <a:pPr algn="r">
              <a:spcAft>
                <a:spcPts val="600"/>
              </a:spcAft>
              <a:tabLst>
                <a:tab pos="2514600" algn="l"/>
              </a:tabLst>
            </a:pPr>
            <a:r>
              <a:rPr lang="nl-NL" sz="2400" dirty="0" smtClean="0">
                <a:latin typeface="Teva Sans" panose="020B0604030202020203" pitchFamily="34" charset="0"/>
              </a:rPr>
              <a:t>Laat deze kaart </a:t>
            </a:r>
            <a:r>
              <a:rPr lang="nl-NL" sz="2400" b="1" dirty="0" smtClean="0">
                <a:latin typeface="Teva Sans" panose="020B0604030202020203" pitchFamily="34" charset="0"/>
              </a:rPr>
              <a:t>altijd</a:t>
            </a:r>
            <a:r>
              <a:rPr lang="nl-NL" sz="2400" dirty="0" smtClean="0">
                <a:latin typeface="Teva Sans" panose="020B0604030202020203" pitchFamily="34" charset="0"/>
              </a:rPr>
              <a:t> zien aan zorgverleners die niet bekend zijn met uw behandeling met dit medicijn. Bijvoorbeeld als u naar het ziekenhuis gaat. Zo waarschuwt u dat u dit medicijn maar </a:t>
            </a:r>
            <a:r>
              <a:rPr lang="nl-NL" sz="2400" b="1" dirty="0" smtClean="0">
                <a:latin typeface="Teva Sans" panose="020B0604030202020203" pitchFamily="34" charset="0"/>
              </a:rPr>
              <a:t>1 keer per week</a:t>
            </a:r>
            <a:r>
              <a:rPr lang="nl-NL" sz="2400" dirty="0" smtClean="0">
                <a:latin typeface="Teva Sans" panose="020B0604030202020203" pitchFamily="34" charset="0"/>
              </a:rPr>
              <a:t> mag gebruiken. </a:t>
            </a:r>
            <a:endParaRPr lang="nl-NL" sz="2400" dirty="0">
              <a:latin typeface="Teva Sans" panose="020B0604030202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70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165</Words>
  <Application>Microsoft Office PowerPoint</Application>
  <PresentationFormat>Breedbeeld</PresentationFormat>
  <Paragraphs>23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Teva Sans</vt:lpstr>
      <vt:lpstr>Kantoorthema</vt:lpstr>
      <vt:lpstr>PowerPoint-presentatie</vt:lpstr>
      <vt:lpstr>PowerPoint-presentatie</vt:lpstr>
    </vt:vector>
  </TitlesOfParts>
  <Company>Teva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Tulay Dirmikci</dc:creator>
  <cp:lastModifiedBy>Tulay Dirmikci</cp:lastModifiedBy>
  <cp:revision>10</cp:revision>
  <dcterms:created xsi:type="dcterms:W3CDTF">2021-03-09T13:31:05Z</dcterms:created>
  <dcterms:modified xsi:type="dcterms:W3CDTF">2021-03-09T14:53:54Z</dcterms:modified>
</cp:coreProperties>
</file>